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70" r:id="rId6"/>
    <p:sldId id="271" r:id="rId7"/>
    <p:sldId id="263" r:id="rId8"/>
    <p:sldId id="259" r:id="rId9"/>
    <p:sldId id="264" r:id="rId10"/>
    <p:sldId id="269" r:id="rId11"/>
    <p:sldId id="267" r:id="rId12"/>
    <p:sldId id="268" r:id="rId13"/>
    <p:sldId id="272" r:id="rId14"/>
    <p:sldId id="273" r:id="rId15"/>
    <p:sldId id="274" r:id="rId16"/>
    <p:sldId id="275" r:id="rId17"/>
    <p:sldId id="265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A144-B9DF-4F2F-B1C7-7537945D35C0}" type="datetimeFigureOut">
              <a:rPr lang="it-IT" smtClean="0"/>
              <a:t>21/04/2018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F4B0-6F8E-482B-BFA5-42850A81DB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A144-B9DF-4F2F-B1C7-7537945D35C0}" type="datetimeFigureOut">
              <a:rPr lang="it-IT" smtClean="0"/>
              <a:t>21/04/2018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F4B0-6F8E-482B-BFA5-42850A81DB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A144-B9DF-4F2F-B1C7-7537945D35C0}" type="datetimeFigureOut">
              <a:rPr lang="it-IT" smtClean="0"/>
              <a:t>21/04/2018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F4B0-6F8E-482B-BFA5-42850A81DB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A144-B9DF-4F2F-B1C7-7537945D35C0}" type="datetimeFigureOut">
              <a:rPr lang="it-IT" smtClean="0"/>
              <a:t>21/04/2018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F4B0-6F8E-482B-BFA5-42850A81DB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A144-B9DF-4F2F-B1C7-7537945D35C0}" type="datetimeFigureOut">
              <a:rPr lang="it-IT" smtClean="0"/>
              <a:t>21/04/2018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F4B0-6F8E-482B-BFA5-42850A81DB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A144-B9DF-4F2F-B1C7-7537945D35C0}" type="datetimeFigureOut">
              <a:rPr lang="it-IT" smtClean="0"/>
              <a:t>21/04/2018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F4B0-6F8E-482B-BFA5-42850A81DB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A144-B9DF-4F2F-B1C7-7537945D35C0}" type="datetimeFigureOut">
              <a:rPr lang="it-IT" smtClean="0"/>
              <a:t>21/04/2018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F4B0-6F8E-482B-BFA5-42850A81DB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A144-B9DF-4F2F-B1C7-7537945D35C0}" type="datetimeFigureOut">
              <a:rPr lang="it-IT" smtClean="0"/>
              <a:t>21/04/2018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F4B0-6F8E-482B-BFA5-42850A81DB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A144-B9DF-4F2F-B1C7-7537945D35C0}" type="datetimeFigureOut">
              <a:rPr lang="it-IT" smtClean="0"/>
              <a:t>21/04/2018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F4B0-6F8E-482B-BFA5-42850A81DB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A144-B9DF-4F2F-B1C7-7537945D35C0}" type="datetimeFigureOut">
              <a:rPr lang="it-IT" smtClean="0"/>
              <a:t>21/04/2018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F4B0-6F8E-482B-BFA5-42850A81DB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A144-B9DF-4F2F-B1C7-7537945D35C0}" type="datetimeFigureOut">
              <a:rPr lang="it-IT" smtClean="0"/>
              <a:t>21/04/2018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CF4B0-6F8E-482B-BFA5-42850A81DB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4A144-B9DF-4F2F-B1C7-7537945D35C0}" type="datetimeFigureOut">
              <a:rPr lang="it-IT" smtClean="0"/>
              <a:t>21/04/2018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CF4B0-6F8E-482B-BFA5-42850A81DBB0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sz="1200" b="1" u="sng" dirty="0"/>
              <a:t>SNODO FORMATIVO TERRITORIALE</a:t>
            </a:r>
            <a:r>
              <a:rPr lang="it-IT" sz="1200" dirty="0"/>
              <a:t/>
            </a:r>
            <a:br>
              <a:rPr lang="it-IT" sz="1200" dirty="0"/>
            </a:br>
            <a:r>
              <a:rPr lang="it-IT" sz="1200" b="1" dirty="0"/>
              <a:t>LICEO SCIENTIFICO E LINGUISTICO STATALE “GALILEO GALILEI”</a:t>
            </a:r>
            <a:r>
              <a:rPr lang="it-IT" sz="1200" dirty="0"/>
              <a:t/>
            </a:r>
            <a:br>
              <a:rPr lang="it-IT" sz="1200" dirty="0"/>
            </a:br>
            <a:r>
              <a:rPr lang="it-IT" sz="1200" b="1" dirty="0"/>
              <a:t>00053 CIVITAVECCHIA (RM) – VIA DELL’IMMACOLATA, 4</a:t>
            </a:r>
            <a:r>
              <a:rPr lang="it-IT" sz="1200" dirty="0"/>
              <a:t/>
            </a:r>
            <a:br>
              <a:rPr lang="it-IT" sz="1200" dirty="0"/>
            </a:br>
            <a:r>
              <a:rPr lang="it-IT" sz="1200" b="1" dirty="0"/>
              <a:t>CODICE IDENTIFICATIVO DEL PROGETTO: 10.8.4.A1-FSEPON-LA-2016-7</a:t>
            </a:r>
            <a:r>
              <a:rPr lang="it-IT" sz="1200" dirty="0"/>
              <a:t/>
            </a:r>
            <a:br>
              <a:rPr lang="it-IT" sz="1200" dirty="0"/>
            </a:br>
            <a:r>
              <a:rPr lang="it-IT" sz="1200" b="1" dirty="0"/>
              <a:t>FONDO SOCIALE EUROPEO – FSE</a:t>
            </a:r>
            <a:r>
              <a:rPr lang="it-IT" sz="1200" dirty="0"/>
              <a:t/>
            </a:r>
            <a:br>
              <a:rPr lang="it-IT" sz="1200" dirty="0"/>
            </a:br>
            <a:r>
              <a:rPr lang="it-IT" sz="1200" b="1" dirty="0"/>
              <a:t>“PNSD – OPPORTUNITA’ </a:t>
            </a:r>
            <a:r>
              <a:rPr lang="it-IT" sz="1200" b="1" dirty="0" err="1"/>
              <a:t>DI</a:t>
            </a:r>
            <a:r>
              <a:rPr lang="it-IT" sz="1200" b="1" dirty="0"/>
              <a:t> CRESCITA PROFESSIONALE”</a:t>
            </a:r>
            <a:r>
              <a:rPr lang="it-IT" sz="1200" dirty="0"/>
              <a:t/>
            </a:r>
            <a:br>
              <a:rPr lang="it-IT" sz="1200" dirty="0"/>
            </a:br>
            <a:r>
              <a:rPr lang="it-IT" sz="1200" b="1" dirty="0"/>
              <a:t> </a:t>
            </a:r>
            <a:r>
              <a:rPr lang="it-IT" sz="1200" dirty="0"/>
              <a:t/>
            </a:r>
            <a:br>
              <a:rPr lang="it-IT" sz="1200" dirty="0"/>
            </a:br>
            <a:r>
              <a:rPr lang="it-IT" sz="1200" b="1" dirty="0"/>
              <a:t>OBIETTIVO SPECIFICO-10.8-“Diffusione della Società della conoscenza nel mondo della scuola e formazione e adozione </a:t>
            </a:r>
            <a:r>
              <a:rPr lang="it-IT" sz="1200" dirty="0"/>
              <a:t/>
            </a:r>
            <a:br>
              <a:rPr lang="it-IT" sz="1200" dirty="0"/>
            </a:br>
            <a:r>
              <a:rPr lang="it-IT" sz="1200" b="1" dirty="0"/>
              <a:t>di approcci didattici innovativi”</a:t>
            </a:r>
            <a:r>
              <a:rPr lang="it-IT" sz="1200" dirty="0"/>
              <a:t/>
            </a:r>
            <a:br>
              <a:rPr lang="it-IT" sz="1200" dirty="0"/>
            </a:br>
            <a:r>
              <a:rPr lang="it-IT" sz="1200" b="1" dirty="0"/>
              <a:t>Azione 10.8.4 – Formazione del personale della scuola su tecnologie e approcci metodologici innovativi.</a:t>
            </a:r>
            <a:r>
              <a:rPr lang="it-IT" sz="1300" dirty="0"/>
              <a:t/>
            </a:r>
            <a:br>
              <a:rPr lang="it-IT" sz="1300" dirty="0"/>
            </a:br>
            <a:endParaRPr lang="it-IT" sz="13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Sintesi finale delle azioni</a:t>
            </a:r>
          </a:p>
          <a:p>
            <a:r>
              <a:rPr lang="it-IT" dirty="0" smtClean="0"/>
              <a:t>A cura del referente della valutazione, Prof. Daniele </a:t>
            </a:r>
            <a:r>
              <a:rPr lang="it-IT" dirty="0" err="1" smtClean="0"/>
              <a:t>Gavagnin</a:t>
            </a:r>
            <a:endParaRPr lang="it-IT" dirty="0"/>
          </a:p>
        </p:txBody>
      </p:sp>
      <p:pic>
        <p:nvPicPr>
          <p:cNvPr id="4" name="Immagine 3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1400" dirty="0" smtClean="0"/>
              <a:t>Numero di corsisti iscritti; numero di corsisti  che hanno portato a termine il percorso conseguendo l’attestato finale  </a:t>
            </a:r>
            <a:endParaRPr lang="it-IT" sz="1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59632" y="3933056"/>
            <a:ext cx="6400800" cy="1752600"/>
          </a:xfrm>
        </p:spPr>
        <p:txBody>
          <a:bodyPr>
            <a:normAutofit/>
          </a:bodyPr>
          <a:lstStyle/>
          <a:p>
            <a:pPr lvl="0"/>
            <a:r>
              <a:rPr lang="it-IT" sz="1800" dirty="0" smtClean="0"/>
              <a:t>Assistenti Amministrativi</a:t>
            </a:r>
          </a:p>
          <a:p>
            <a:pPr lvl="0"/>
            <a:r>
              <a:rPr lang="it-IT" sz="1800" dirty="0" smtClean="0"/>
              <a:t>* iscritti n. 42</a:t>
            </a:r>
          </a:p>
          <a:p>
            <a:pPr lvl="0"/>
            <a:r>
              <a:rPr lang="it-IT" sz="1800" dirty="0" smtClean="0"/>
              <a:t>*Attestati erogati n. 33 </a:t>
            </a:r>
          </a:p>
          <a:p>
            <a:pPr lvl="0"/>
            <a:r>
              <a:rPr lang="it-IT" sz="1800" dirty="0" smtClean="0"/>
              <a:t>* il dato si riferisce al totale dei 2 corsi erogati </a:t>
            </a:r>
          </a:p>
          <a:p>
            <a:pPr lvl="0"/>
            <a:endParaRPr lang="it-IT" sz="1800" dirty="0"/>
          </a:p>
        </p:txBody>
      </p:sp>
      <p:pic>
        <p:nvPicPr>
          <p:cNvPr id="5" name="Immagine 4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1400" dirty="0" smtClean="0"/>
              <a:t>Numero di corsisti iscritti; numero di corsisti  che hanno portato a termine il percorso conseguendo l’attestato finale  </a:t>
            </a:r>
            <a:endParaRPr lang="it-IT" sz="1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59632" y="3933056"/>
            <a:ext cx="6400800" cy="17526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it-IT" sz="1800" dirty="0" smtClean="0"/>
              <a:t>Animatori Digitali </a:t>
            </a:r>
          </a:p>
          <a:p>
            <a:pPr lvl="0"/>
            <a:r>
              <a:rPr lang="it-IT" sz="1800" dirty="0" smtClean="0"/>
              <a:t>iscritti n. 18</a:t>
            </a:r>
          </a:p>
          <a:p>
            <a:pPr lvl="0"/>
            <a:r>
              <a:rPr lang="it-IT" sz="1800" dirty="0" smtClean="0"/>
              <a:t>Attestati erogati n.  14</a:t>
            </a:r>
          </a:p>
          <a:p>
            <a:pPr lvl="0"/>
            <a:r>
              <a:rPr lang="it-IT" sz="1800" dirty="0" smtClean="0"/>
              <a:t>Team Digitale</a:t>
            </a:r>
          </a:p>
          <a:p>
            <a:pPr lvl="0"/>
            <a:r>
              <a:rPr lang="it-IT" sz="1800" dirty="0" smtClean="0"/>
              <a:t>*iscritti n. 75</a:t>
            </a:r>
          </a:p>
          <a:p>
            <a:pPr lvl="0"/>
            <a:r>
              <a:rPr lang="it-IT" sz="1800" dirty="0" smtClean="0"/>
              <a:t>*Attestati erogati n.  62</a:t>
            </a:r>
          </a:p>
          <a:p>
            <a:pPr lvl="0"/>
            <a:r>
              <a:rPr lang="it-IT" sz="1800" dirty="0" smtClean="0"/>
              <a:t>* Il dato si riferisce al totale dei 3 corsi erogati</a:t>
            </a:r>
          </a:p>
          <a:p>
            <a:pPr lvl="0"/>
            <a:r>
              <a:rPr lang="it-IT" sz="1800" dirty="0" smtClean="0"/>
              <a:t> </a:t>
            </a:r>
          </a:p>
          <a:p>
            <a:pPr lvl="0"/>
            <a:endParaRPr lang="it-IT" sz="1800" dirty="0"/>
          </a:p>
        </p:txBody>
      </p:sp>
      <p:pic>
        <p:nvPicPr>
          <p:cNvPr id="5" name="Immagine 4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1400" dirty="0" smtClean="0"/>
              <a:t>Numero di corsisti iscritti; numero di corsisti  che hanno portato a termine il percorso conseguendo l’attestato finale  </a:t>
            </a:r>
            <a:endParaRPr lang="it-IT" sz="1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59632" y="3933056"/>
            <a:ext cx="6400800" cy="1752600"/>
          </a:xfrm>
        </p:spPr>
        <p:txBody>
          <a:bodyPr>
            <a:normAutofit/>
          </a:bodyPr>
          <a:lstStyle/>
          <a:p>
            <a:pPr lvl="0"/>
            <a:r>
              <a:rPr lang="it-IT" sz="1800" dirty="0" smtClean="0"/>
              <a:t>Docenti a supporto del Team Digitale:</a:t>
            </a:r>
          </a:p>
          <a:p>
            <a:pPr lvl="0"/>
            <a:r>
              <a:rPr lang="it-IT" sz="1800" dirty="0" smtClean="0"/>
              <a:t>*Docenti iscritti n. 225</a:t>
            </a:r>
          </a:p>
          <a:p>
            <a:pPr lvl="0"/>
            <a:r>
              <a:rPr lang="it-IT" sz="1800" dirty="0" smtClean="0"/>
              <a:t>*Attestati erogati n. 181</a:t>
            </a:r>
          </a:p>
          <a:p>
            <a:pPr lvl="0"/>
            <a:r>
              <a:rPr lang="it-IT" sz="1800" dirty="0" err="1" smtClean="0"/>
              <a:t>*il</a:t>
            </a:r>
            <a:r>
              <a:rPr lang="it-IT" sz="1800" dirty="0" smtClean="0"/>
              <a:t> dato si riferisce al totale degli 8 corsi erogati</a:t>
            </a:r>
            <a:endParaRPr lang="it-IT" sz="1800" dirty="0"/>
          </a:p>
        </p:txBody>
      </p:sp>
      <p:pic>
        <p:nvPicPr>
          <p:cNvPr id="5" name="Immagine 4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1400" dirty="0" smtClean="0"/>
              <a:t>PUNTI </a:t>
            </a:r>
            <a:r>
              <a:rPr lang="it-IT" sz="1400" dirty="0" err="1" smtClean="0"/>
              <a:t>dI</a:t>
            </a:r>
            <a:r>
              <a:rPr lang="it-IT" sz="1400" dirty="0" smtClean="0"/>
              <a:t> FORZA EVIDENZIATI NELLO SVOLGIMENTO del PROGETTO</a:t>
            </a:r>
            <a:endParaRPr lang="it-IT" sz="1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59632" y="3933056"/>
            <a:ext cx="6400800" cy="17526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it-IT" sz="1800" dirty="0" smtClean="0"/>
              <a:t>Per la Scuola:</a:t>
            </a:r>
          </a:p>
          <a:p>
            <a:pPr lvl="0"/>
            <a:r>
              <a:rPr lang="it-IT" sz="1800" dirty="0" smtClean="0"/>
              <a:t>Promozione della visibilità sul territorio</a:t>
            </a:r>
          </a:p>
          <a:p>
            <a:pPr lvl="0"/>
            <a:r>
              <a:rPr lang="it-IT" sz="1800" dirty="0" smtClean="0"/>
              <a:t>Incremento delle capacità organizzative</a:t>
            </a:r>
          </a:p>
          <a:p>
            <a:pPr lvl="0"/>
            <a:r>
              <a:rPr lang="it-IT" sz="1800" dirty="0" smtClean="0"/>
              <a:t>Sviluppo concreto del PNSD</a:t>
            </a:r>
          </a:p>
          <a:p>
            <a:pPr lvl="0"/>
            <a:r>
              <a:rPr lang="it-IT" sz="1800" dirty="0" smtClean="0"/>
              <a:t>Accesso alla progettualità complessa (PON FSE)</a:t>
            </a:r>
          </a:p>
          <a:p>
            <a:pPr lvl="0"/>
            <a:r>
              <a:rPr lang="it-IT" sz="1800" dirty="0" smtClean="0"/>
              <a:t>Incremento capacità di monitoraggio </a:t>
            </a:r>
            <a:endParaRPr lang="it-IT" sz="1800" dirty="0"/>
          </a:p>
        </p:txBody>
      </p:sp>
      <p:pic>
        <p:nvPicPr>
          <p:cNvPr id="5" name="Immagine 4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38535"/>
          </a:xfrm>
        </p:spPr>
        <p:txBody>
          <a:bodyPr>
            <a:normAutofit/>
          </a:bodyPr>
          <a:lstStyle/>
          <a:p>
            <a:r>
              <a:rPr lang="it-IT" sz="1400" dirty="0" smtClean="0"/>
              <a:t>PUNTI </a:t>
            </a:r>
            <a:r>
              <a:rPr lang="it-IT" sz="1400" dirty="0" err="1" smtClean="0"/>
              <a:t>dI</a:t>
            </a:r>
            <a:r>
              <a:rPr lang="it-IT" sz="1400" dirty="0" smtClean="0"/>
              <a:t> FORZA EVIDENZIATI NELLO SVOLGIMENTO del PROGETTO</a:t>
            </a:r>
            <a:endParaRPr lang="it-IT" sz="1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3068960"/>
            <a:ext cx="6400800" cy="17526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it-IT" sz="1800" dirty="0" smtClean="0"/>
              <a:t>Per i corsisti:</a:t>
            </a:r>
          </a:p>
          <a:p>
            <a:pPr lvl="0"/>
            <a:r>
              <a:rPr lang="it-IT" sz="1800" dirty="0" smtClean="0"/>
              <a:t>Incremento delle capacità organizzative in rapporto al lavoro nei singoli profili professionali</a:t>
            </a:r>
          </a:p>
          <a:p>
            <a:pPr lvl="0"/>
            <a:r>
              <a:rPr lang="it-IT" sz="1800" dirty="0" smtClean="0"/>
              <a:t>Sviluppo concreto delle azioni del PNSD</a:t>
            </a:r>
          </a:p>
          <a:p>
            <a:pPr lvl="0"/>
            <a:r>
              <a:rPr lang="it-IT" sz="1800" dirty="0" smtClean="0"/>
              <a:t>Incremento del lavoro di Team</a:t>
            </a:r>
          </a:p>
          <a:p>
            <a:pPr lvl="0"/>
            <a:r>
              <a:rPr lang="it-IT" sz="1800" dirty="0" smtClean="0"/>
              <a:t>Confronto con colleghi di altre Scuole, anche di diverso ordine</a:t>
            </a:r>
          </a:p>
          <a:p>
            <a:pPr lvl="0"/>
            <a:r>
              <a:rPr lang="it-IT" sz="1800" dirty="0" smtClean="0"/>
              <a:t>Incremento capacità di autovalutazione (questionari di ingresso/finali)</a:t>
            </a:r>
          </a:p>
          <a:p>
            <a:pPr lvl="0"/>
            <a:r>
              <a:rPr lang="it-IT" sz="1800" dirty="0" smtClean="0"/>
              <a:t>Incremento della conoscenza di contenuti specifici, delle capacità trasversali, dell’autoconsapevolezza in rapporto agli obiettivi specifici dei vari corsi  </a:t>
            </a:r>
            <a:endParaRPr lang="it-IT" sz="1800" dirty="0"/>
          </a:p>
        </p:txBody>
      </p:sp>
      <p:pic>
        <p:nvPicPr>
          <p:cNvPr id="5" name="Immagine 4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38535"/>
          </a:xfrm>
        </p:spPr>
        <p:txBody>
          <a:bodyPr>
            <a:normAutofit/>
          </a:bodyPr>
          <a:lstStyle/>
          <a:p>
            <a:r>
              <a:rPr lang="it-IT" sz="1400" dirty="0" smtClean="0"/>
              <a:t>PUNTI </a:t>
            </a:r>
            <a:r>
              <a:rPr lang="it-IT" sz="1400" dirty="0" err="1" smtClean="0"/>
              <a:t>dI</a:t>
            </a:r>
            <a:r>
              <a:rPr lang="it-IT" sz="1400" dirty="0" smtClean="0"/>
              <a:t>  DEBOLEZZA EVIDENZIATI NELLO SVOLGIMENTO del PROGETTO</a:t>
            </a:r>
            <a:endParaRPr lang="it-IT" sz="1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3068960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it-IT" sz="1800" dirty="0" smtClean="0"/>
              <a:t>Per la Scuola :</a:t>
            </a:r>
          </a:p>
          <a:p>
            <a:pPr lvl="0"/>
            <a:r>
              <a:rPr lang="it-IT" sz="1800" dirty="0" smtClean="0"/>
              <a:t>Difficoltà di redigere calendari di 16 corsi tenuti da Esperti che hanno partecipato agli avvisi di più Scuole</a:t>
            </a:r>
          </a:p>
          <a:p>
            <a:pPr lvl="0"/>
            <a:r>
              <a:rPr lang="it-IT" sz="1800" dirty="0" smtClean="0"/>
              <a:t>Procedure di gestione del PON FSE complesse, vista anche la novità della materia</a:t>
            </a:r>
          </a:p>
          <a:p>
            <a:pPr lvl="0"/>
            <a:r>
              <a:rPr lang="it-IT" sz="1800" dirty="0" smtClean="0"/>
              <a:t>Difficoltà nel coinvolgimento del reparto  amministrativo della Scuola, già gravato da incombenze </a:t>
            </a:r>
            <a:r>
              <a:rPr lang="it-IT" sz="1800" i="1" dirty="0" smtClean="0"/>
              <a:t>ordinarie</a:t>
            </a:r>
          </a:p>
          <a:p>
            <a:pPr lvl="0"/>
            <a:r>
              <a:rPr lang="it-IT" sz="1800" dirty="0"/>
              <a:t>Difficoltà nella gestione dei progetti sulla piattaforma</a:t>
            </a:r>
          </a:p>
          <a:p>
            <a:pPr lvl="0"/>
            <a:endParaRPr lang="it-IT" sz="1800" i="1" dirty="0" smtClean="0"/>
          </a:p>
        </p:txBody>
      </p:sp>
      <p:pic>
        <p:nvPicPr>
          <p:cNvPr id="5" name="Immagine 4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38535"/>
          </a:xfrm>
        </p:spPr>
        <p:txBody>
          <a:bodyPr>
            <a:normAutofit/>
          </a:bodyPr>
          <a:lstStyle/>
          <a:p>
            <a:r>
              <a:rPr lang="it-IT" sz="1400" dirty="0" smtClean="0"/>
              <a:t>PUNTI </a:t>
            </a:r>
            <a:r>
              <a:rPr lang="it-IT" sz="1400" dirty="0" err="1" smtClean="0"/>
              <a:t>dI</a:t>
            </a:r>
            <a:r>
              <a:rPr lang="it-IT" sz="1400" dirty="0" smtClean="0"/>
              <a:t>  DEBOLEZZA EVIDENZIATI NELLO SVOLGIMENTO del PROGETTO</a:t>
            </a:r>
            <a:endParaRPr lang="it-IT" sz="1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3068960"/>
            <a:ext cx="6400800" cy="17526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it-IT" sz="1800" dirty="0" smtClean="0"/>
              <a:t>Per i corsisti :</a:t>
            </a:r>
          </a:p>
          <a:p>
            <a:pPr lvl="0"/>
            <a:r>
              <a:rPr lang="it-IT" sz="1800" dirty="0" smtClean="0"/>
              <a:t>Difficoltà di organizzazione dovute a frequente necessità di rimaneggiare i calendari dei corsi  a causa di sovrapposizione di impegni  da parte di Esperti che hanno partecipato agli avvisi di più Scuole</a:t>
            </a:r>
          </a:p>
          <a:p>
            <a:pPr lvl="0"/>
            <a:r>
              <a:rPr lang="it-IT" sz="1800" dirty="0" smtClean="0"/>
              <a:t>Rigidità di gestione delle procedure di iscrizione (alcuni Docenti neo  trasferiti  non hanno potuto partecipare ai corsi in quanto precedentemente  non iscritti dalle scuole di provenienza; la lunga durata dell’arco temporale in cui si è svolto il Progetto ha visto cambiamenti di Animatori digitali, Docenti del Team e così via)  </a:t>
            </a:r>
          </a:p>
        </p:txBody>
      </p:sp>
      <p:pic>
        <p:nvPicPr>
          <p:cNvPr id="5" name="Immagine 4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RIEPILOGO MODULI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237069"/>
            <a:ext cx="8229600" cy="32522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corsi svolti:</a:t>
            </a:r>
            <a:br>
              <a:rPr lang="it-IT" dirty="0" smtClean="0"/>
            </a:br>
            <a:r>
              <a:rPr lang="it-IT" sz="1600" dirty="0" smtClean="0"/>
              <a:t>Per le funzioni apicali (Ds e DSGA)</a:t>
            </a:r>
            <a:br>
              <a:rPr lang="it-IT" sz="1600" dirty="0" smtClean="0"/>
            </a:br>
            <a:r>
              <a:rPr lang="it-IT" sz="1600" dirty="0" smtClean="0"/>
              <a:t> Territorio coinvolto: AMBITO TERRITORIALE 11 </a:t>
            </a:r>
            <a:br>
              <a:rPr lang="it-IT" sz="1600" dirty="0" smtClean="0"/>
            </a:br>
            <a:r>
              <a:rPr lang="it-IT" sz="1600" dirty="0" smtClean="0"/>
              <a:t>Istituzioni Scolastiche coinvolte: n. 21</a:t>
            </a:r>
            <a:br>
              <a:rPr lang="it-IT" sz="1600" dirty="0" smtClean="0"/>
            </a:br>
            <a:endParaRPr lang="it-IT" sz="1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n. 1 corso </a:t>
            </a:r>
            <a:r>
              <a:rPr lang="it-IT" dirty="0"/>
              <a:t>Dirigere l’Innovazione nella Scuola della Società della conoscenza e </a:t>
            </a:r>
            <a:r>
              <a:rPr lang="it-IT" dirty="0" smtClean="0"/>
              <a:t>dell’apprendimento.</a:t>
            </a:r>
          </a:p>
          <a:p>
            <a:r>
              <a:rPr lang="it-IT" dirty="0" smtClean="0"/>
              <a:t>n</a:t>
            </a:r>
            <a:r>
              <a:rPr lang="it-IT" dirty="0"/>
              <a:t>. 1 corso </a:t>
            </a:r>
            <a:r>
              <a:rPr lang="it-IT" dirty="0" smtClean="0"/>
              <a:t>Abilitare l’Innovazione.</a:t>
            </a:r>
            <a:endParaRPr lang="it-IT" dirty="0"/>
          </a:p>
        </p:txBody>
      </p:sp>
      <p:pic>
        <p:nvPicPr>
          <p:cNvPr id="4" name="Immagine 3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 corsi svolti:</a:t>
            </a:r>
            <a:br>
              <a:rPr lang="it-IT" dirty="0" smtClean="0"/>
            </a:br>
            <a:r>
              <a:rPr lang="it-IT" sz="1300" dirty="0"/>
              <a:t>Per gli Assistenti amministrativi</a:t>
            </a:r>
            <a:br>
              <a:rPr lang="it-IT" sz="1300" dirty="0"/>
            </a:br>
            <a:r>
              <a:rPr lang="it-IT" sz="1300" dirty="0"/>
              <a:t>Territorio coinvolto: AMBITO TERRITORIALE 11 </a:t>
            </a:r>
            <a:br>
              <a:rPr lang="it-IT" sz="1300" dirty="0"/>
            </a:br>
            <a:r>
              <a:rPr lang="it-IT" sz="1300" dirty="0"/>
              <a:t>Istituzioni Scolastiche coinvolte: n. 21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n. 2 Corsi</a:t>
            </a:r>
          </a:p>
          <a:p>
            <a:pPr lvl="0"/>
            <a:r>
              <a:rPr lang="it-IT" dirty="0" smtClean="0"/>
              <a:t>Titolo: </a:t>
            </a:r>
            <a:r>
              <a:rPr lang="it-IT" b="1" dirty="0"/>
              <a:t>AMMINISTRAZIONE </a:t>
            </a:r>
            <a:r>
              <a:rPr lang="it-IT" b="1" dirty="0" smtClean="0"/>
              <a:t>DIGITALE</a:t>
            </a:r>
          </a:p>
          <a:p>
            <a:pPr lvl="0"/>
            <a:r>
              <a:rPr lang="it-IT" b="1" dirty="0" smtClean="0"/>
              <a:t>Mod.1, Mod. 2</a:t>
            </a:r>
            <a:endParaRPr lang="it-IT" dirty="0"/>
          </a:p>
          <a:p>
            <a:endParaRPr lang="it-IT" dirty="0"/>
          </a:p>
        </p:txBody>
      </p:sp>
      <p:pic>
        <p:nvPicPr>
          <p:cNvPr id="4" name="Immagine 3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 corsi svolti:</a:t>
            </a:r>
            <a:br>
              <a:rPr lang="it-IT" dirty="0" smtClean="0"/>
            </a:br>
            <a:r>
              <a:rPr lang="it-IT" sz="1300" dirty="0"/>
              <a:t>Per </a:t>
            </a:r>
            <a:r>
              <a:rPr lang="it-IT" sz="1300" dirty="0" smtClean="0"/>
              <a:t>il  Team Digitale</a:t>
            </a:r>
            <a:r>
              <a:rPr lang="it-IT" sz="1300" dirty="0"/>
              <a:t/>
            </a:r>
            <a:br>
              <a:rPr lang="it-IT" sz="1300" dirty="0"/>
            </a:br>
            <a:r>
              <a:rPr lang="it-IT" sz="1300" dirty="0"/>
              <a:t>Territorio coinvolto: AMBITO TERRITORIALE 11 </a:t>
            </a:r>
            <a:br>
              <a:rPr lang="it-IT" sz="1300" dirty="0"/>
            </a:br>
            <a:r>
              <a:rPr lang="it-IT" sz="1300" dirty="0"/>
              <a:t>Istituzioni Scolastiche coinvolte: n. </a:t>
            </a:r>
            <a:r>
              <a:rPr lang="it-IT" sz="1300" dirty="0" smtClean="0"/>
              <a:t>22</a:t>
            </a:r>
            <a:endParaRPr lang="it-IT" sz="13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n. 3 Corsi</a:t>
            </a:r>
          </a:p>
          <a:p>
            <a:r>
              <a:rPr lang="it-IT" dirty="0" smtClean="0"/>
              <a:t>Titolo:</a:t>
            </a:r>
            <a:r>
              <a:rPr lang="it-IT" b="1" dirty="0"/>
              <a:t> SOLUZIONI PER LA DIDATTICA DIGITALE </a:t>
            </a:r>
            <a:r>
              <a:rPr lang="it-IT" b="1" dirty="0" smtClean="0"/>
              <a:t>INTEGRATA, Mod. 1, Mod.2, Mod.3</a:t>
            </a:r>
            <a:endParaRPr lang="it-IT" dirty="0"/>
          </a:p>
          <a:p>
            <a:pPr lvl="0"/>
            <a:endParaRPr lang="it-IT" dirty="0"/>
          </a:p>
        </p:txBody>
      </p:sp>
      <p:pic>
        <p:nvPicPr>
          <p:cNvPr id="4" name="Immagine 3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Esperti e </a:t>
            </a:r>
            <a:r>
              <a:rPr lang="it-IT" dirty="0" err="1" smtClean="0"/>
              <a:t>Tutores</a:t>
            </a:r>
            <a:r>
              <a:rPr lang="it-IT" dirty="0" smtClean="0"/>
              <a:t> coinvolti:</a:t>
            </a:r>
            <a:br>
              <a:rPr lang="it-IT" dirty="0" smtClean="0"/>
            </a:br>
            <a:endParaRPr lang="it-IT" sz="13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2497832"/>
          </a:xfrm>
        </p:spPr>
        <p:txBody>
          <a:bodyPr>
            <a:normAutofit/>
          </a:bodyPr>
          <a:lstStyle/>
          <a:p>
            <a:pPr lvl="0"/>
            <a:r>
              <a:rPr lang="it-IT" dirty="0" smtClean="0"/>
              <a:t>Modalità di selezione : AVVISO PUBBLICO interno/esterno:</a:t>
            </a:r>
          </a:p>
          <a:p>
            <a:pPr lvl="0"/>
            <a:r>
              <a:rPr lang="it-IT" dirty="0" smtClean="0"/>
              <a:t>Esperti coinvolti n. 5.</a:t>
            </a:r>
          </a:p>
          <a:p>
            <a:pPr lvl="0"/>
            <a:r>
              <a:rPr lang="it-IT" dirty="0" err="1" smtClean="0"/>
              <a:t>Tutores</a:t>
            </a:r>
            <a:r>
              <a:rPr lang="it-IT" dirty="0" smtClean="0"/>
              <a:t> coinvolti n. 7</a:t>
            </a:r>
          </a:p>
          <a:p>
            <a:pPr lvl="0"/>
            <a:endParaRPr lang="it-IT" dirty="0"/>
          </a:p>
        </p:txBody>
      </p:sp>
      <p:pic>
        <p:nvPicPr>
          <p:cNvPr id="4" name="Immagine 3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Personale interno  </a:t>
            </a:r>
            <a:r>
              <a:rPr lang="it-IT" dirty="0" err="1" smtClean="0"/>
              <a:t>coinvolto*</a:t>
            </a:r>
            <a:r>
              <a:rPr lang="it-IT" dirty="0" smtClean="0"/>
              <a:t>:</a:t>
            </a:r>
            <a:br>
              <a:rPr lang="it-IT" dirty="0" smtClean="0"/>
            </a:br>
            <a:endParaRPr lang="it-IT" sz="13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249783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it-IT" dirty="0" smtClean="0"/>
              <a:t>Modalità di selezione : AVVISO interno</a:t>
            </a:r>
          </a:p>
          <a:p>
            <a:pPr lvl="0"/>
            <a:r>
              <a:rPr lang="it-IT" dirty="0" smtClean="0"/>
              <a:t>Docenti n. 5</a:t>
            </a:r>
          </a:p>
          <a:p>
            <a:pPr lvl="0"/>
            <a:r>
              <a:rPr lang="it-IT" dirty="0" smtClean="0"/>
              <a:t>Docente valutatore n.1</a:t>
            </a:r>
          </a:p>
          <a:p>
            <a:pPr lvl="0"/>
            <a:r>
              <a:rPr lang="it-IT" dirty="0" smtClean="0"/>
              <a:t>Collaboratori Scolastici n. 2</a:t>
            </a:r>
          </a:p>
          <a:p>
            <a:pPr lvl="0"/>
            <a:endParaRPr lang="it-IT" dirty="0" smtClean="0"/>
          </a:p>
          <a:p>
            <a:pPr lvl="0"/>
            <a:r>
              <a:rPr lang="it-IT" sz="1700" dirty="0" smtClean="0"/>
              <a:t>* Il dato si riferisce a quanti hanno dato disponibilità alla collaborazione oltre l’orario di servizio </a:t>
            </a:r>
            <a:endParaRPr lang="it-IT" sz="1700" dirty="0"/>
          </a:p>
        </p:txBody>
      </p:sp>
      <p:pic>
        <p:nvPicPr>
          <p:cNvPr id="4" name="Immagine 3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 corsi svolti:</a:t>
            </a:r>
            <a:br>
              <a:rPr lang="it-IT" dirty="0" smtClean="0"/>
            </a:br>
            <a:r>
              <a:rPr lang="it-IT" sz="1300" dirty="0"/>
              <a:t>Per </a:t>
            </a:r>
            <a:r>
              <a:rPr lang="it-IT" sz="1300" dirty="0" smtClean="0"/>
              <a:t>i Docenti di supporto al Team Digitale</a:t>
            </a:r>
            <a:r>
              <a:rPr lang="it-IT" sz="1300" dirty="0"/>
              <a:t/>
            </a:r>
            <a:br>
              <a:rPr lang="it-IT" sz="1300" dirty="0"/>
            </a:br>
            <a:r>
              <a:rPr lang="it-IT" sz="1300" dirty="0"/>
              <a:t>Territorio coinvolto: AMBITO TERRITORIALE 11 </a:t>
            </a:r>
            <a:br>
              <a:rPr lang="it-IT" sz="1300" dirty="0"/>
            </a:br>
            <a:r>
              <a:rPr lang="it-IT" sz="1300" dirty="0"/>
              <a:t>Istituzioni Scolastiche coinvolte: n. </a:t>
            </a:r>
            <a:r>
              <a:rPr lang="it-IT" sz="1300" dirty="0" smtClean="0"/>
              <a:t>22</a:t>
            </a:r>
            <a:endParaRPr lang="it-IT" sz="13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n. 8 Corsi</a:t>
            </a:r>
          </a:p>
          <a:p>
            <a:r>
              <a:rPr lang="it-IT" dirty="0" smtClean="0"/>
              <a:t>Titolo:</a:t>
            </a:r>
            <a:r>
              <a:rPr lang="it-IT" b="1" dirty="0"/>
              <a:t> </a:t>
            </a:r>
            <a:r>
              <a:rPr lang="it-IT" b="1" dirty="0" smtClean="0"/>
              <a:t>STRATEGIE  </a:t>
            </a:r>
            <a:r>
              <a:rPr lang="it-IT" b="1" dirty="0"/>
              <a:t>PER LA DIDATTICA DIGITALE </a:t>
            </a:r>
            <a:r>
              <a:rPr lang="it-IT" b="1" dirty="0" smtClean="0"/>
              <a:t>INTEGRATA, Mod. 1, Mod.2, Mod.3, Mod.4, Mod. 5, Mod. 6, Mod.7, Mod.8</a:t>
            </a:r>
            <a:endParaRPr lang="it-IT" dirty="0"/>
          </a:p>
          <a:p>
            <a:pPr lvl="0"/>
            <a:endParaRPr lang="it-IT" dirty="0"/>
          </a:p>
        </p:txBody>
      </p:sp>
      <p:pic>
        <p:nvPicPr>
          <p:cNvPr id="4" name="Immagine 3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1400" dirty="0" smtClean="0"/>
              <a:t>I corsi svolti:</a:t>
            </a:r>
            <a:br>
              <a:rPr lang="it-IT" sz="1400" dirty="0" smtClean="0"/>
            </a:br>
            <a:r>
              <a:rPr lang="it-IT" sz="1400" dirty="0" smtClean="0"/>
              <a:t>Per gli Animatori Digitali</a:t>
            </a:r>
            <a:br>
              <a:rPr lang="it-IT" sz="1400" dirty="0" smtClean="0"/>
            </a:br>
            <a:r>
              <a:rPr lang="it-IT" sz="1400" dirty="0" smtClean="0"/>
              <a:t> Territorio coinvolto: AMBITO TERRITORIALE 11 </a:t>
            </a:r>
            <a:br>
              <a:rPr lang="it-IT" sz="1400" dirty="0" smtClean="0"/>
            </a:br>
            <a:r>
              <a:rPr lang="it-IT" sz="1400" dirty="0" smtClean="0"/>
              <a:t>Istituzioni Scolastiche coinvolte: n. 18</a:t>
            </a:r>
            <a:endParaRPr lang="it-IT" sz="1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n. 1 Corso</a:t>
            </a:r>
          </a:p>
          <a:p>
            <a:r>
              <a:rPr lang="it-IT" dirty="0" smtClean="0"/>
              <a:t>Titolo: </a:t>
            </a:r>
            <a:r>
              <a:rPr lang="it-IT" b="1" dirty="0" smtClean="0"/>
              <a:t>DISEGNARE </a:t>
            </a:r>
            <a:r>
              <a:rPr lang="it-IT" b="1" dirty="0"/>
              <a:t>ED ACCOMPAGNARE L'INNOVAZIONE DIGITALE</a:t>
            </a:r>
            <a:endParaRPr lang="it-IT" dirty="0"/>
          </a:p>
          <a:p>
            <a:pPr lvl="0"/>
            <a:endParaRPr lang="it-IT" dirty="0"/>
          </a:p>
        </p:txBody>
      </p:sp>
      <p:pic>
        <p:nvPicPr>
          <p:cNvPr id="5" name="Immagine 4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1400" dirty="0" smtClean="0"/>
              <a:t>Numero di corsisti iscritti; numero di corsisti  che hanno portato a termine il percorso conseguendo l’attestato finale  </a:t>
            </a:r>
            <a:endParaRPr lang="it-IT" sz="1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59632" y="3933056"/>
            <a:ext cx="6400800" cy="17526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it-IT" sz="1800" dirty="0" smtClean="0"/>
              <a:t>Dirigenti Scolastici: </a:t>
            </a:r>
          </a:p>
          <a:p>
            <a:pPr lvl="0"/>
            <a:r>
              <a:rPr lang="it-IT" sz="1800" dirty="0" smtClean="0"/>
              <a:t>iscritti n. 20, ritirati n. 3</a:t>
            </a:r>
          </a:p>
          <a:p>
            <a:pPr lvl="0"/>
            <a:r>
              <a:rPr lang="it-IT" sz="1800" dirty="0" smtClean="0"/>
              <a:t>Attestati erogati n.  17</a:t>
            </a:r>
          </a:p>
          <a:p>
            <a:pPr lvl="0"/>
            <a:r>
              <a:rPr lang="it-IT" sz="1800" dirty="0" smtClean="0"/>
              <a:t>DSGA</a:t>
            </a:r>
          </a:p>
          <a:p>
            <a:pPr lvl="0"/>
            <a:r>
              <a:rPr lang="it-IT" sz="1800" dirty="0" smtClean="0"/>
              <a:t>iscritti n. 22</a:t>
            </a:r>
          </a:p>
          <a:p>
            <a:pPr lvl="0"/>
            <a:r>
              <a:rPr lang="it-IT" sz="1800" dirty="0" smtClean="0"/>
              <a:t>Attestati erogati n.  17</a:t>
            </a:r>
          </a:p>
          <a:p>
            <a:pPr lvl="0"/>
            <a:endParaRPr lang="it-IT" sz="1800" dirty="0"/>
          </a:p>
        </p:txBody>
      </p:sp>
      <p:pic>
        <p:nvPicPr>
          <p:cNvPr id="5" name="Immagine 4" descr="E:\Utente\Desktop\pon kit\Loghi PON 2014-2020 (fse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7416824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665</Words>
  <Application>Microsoft Office PowerPoint</Application>
  <PresentationFormat>Presentazione su schermo (4:3)</PresentationFormat>
  <Paragraphs>82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0" baseType="lpstr">
      <vt:lpstr>Arial</vt:lpstr>
      <vt:lpstr>Calibri</vt:lpstr>
      <vt:lpstr>Tema di Office</vt:lpstr>
      <vt:lpstr>SNODO FORMATIVO TERRITORIALE LICEO SCIENTIFICO E LINGUISTICO STATALE “GALILEO GALILEI” 00053 CIVITAVECCHIA (RM) – VIA DELL’IMMACOLATA, 4 CODICE IDENTIFICATIVO DEL PROGETTO: 10.8.4.A1-FSEPON-LA-2016-7 FONDO SOCIALE EUROPEO – FSE “PNSD – OPPORTUNITA’ DI CRESCITA PROFESSIONALE”   OBIETTIVO SPECIFICO-10.8-“Diffusione della Società della conoscenza nel mondo della scuola e formazione e adozione  di approcci didattici innovativi” Azione 10.8.4 – Formazione del personale della scuola su tecnologie e approcci metodologici innovativi. </vt:lpstr>
      <vt:lpstr>I corsi svolti: Per le funzioni apicali (Ds e DSGA)  Territorio coinvolto: AMBITO TERRITORIALE 11  Istituzioni Scolastiche coinvolte: n. 21 </vt:lpstr>
      <vt:lpstr>I corsi svolti: Per gli Assistenti amministrativi Territorio coinvolto: AMBITO TERRITORIALE 11  Istituzioni Scolastiche coinvolte: n. 21</vt:lpstr>
      <vt:lpstr>I corsi svolti: Per il  Team Digitale Territorio coinvolto: AMBITO TERRITORIALE 11  Istituzioni Scolastiche coinvolte: n. 22</vt:lpstr>
      <vt:lpstr>Esperti e Tutores coinvolti: </vt:lpstr>
      <vt:lpstr>Personale interno  coinvolto*: </vt:lpstr>
      <vt:lpstr>I corsi svolti: Per i Docenti di supporto al Team Digitale Territorio coinvolto: AMBITO TERRITORIALE 11  Istituzioni Scolastiche coinvolte: n. 22</vt:lpstr>
      <vt:lpstr>I corsi svolti: Per gli Animatori Digitali  Territorio coinvolto: AMBITO TERRITORIALE 11  Istituzioni Scolastiche coinvolte: n. 18</vt:lpstr>
      <vt:lpstr>Numero di corsisti iscritti; numero di corsisti  che hanno portato a termine il percorso conseguendo l’attestato finale  </vt:lpstr>
      <vt:lpstr>Numero di corsisti iscritti; numero di corsisti  che hanno portato a termine il percorso conseguendo l’attestato finale  </vt:lpstr>
      <vt:lpstr>Numero di corsisti iscritti; numero di corsisti  che hanno portato a termine il percorso conseguendo l’attestato finale  </vt:lpstr>
      <vt:lpstr>Numero di corsisti iscritti; numero di corsisti  che hanno portato a termine il percorso conseguendo l’attestato finale  </vt:lpstr>
      <vt:lpstr>PUNTI dI FORZA EVIDENZIATI NELLO SVOLGIMENTO del PROGETTO</vt:lpstr>
      <vt:lpstr>PUNTI dI FORZA EVIDENZIATI NELLO SVOLGIMENTO del PROGETTO</vt:lpstr>
      <vt:lpstr>PUNTI dI  DEBOLEZZA EVIDENZIATI NELLO SVOLGIMENTO del PROGETTO</vt:lpstr>
      <vt:lpstr>PUNTI dI  DEBOLEZZA EVIDENZIATI NELLO SVOLGIMENTO del PROGETTO</vt:lpstr>
      <vt:lpstr>RIEPILOGO MODULI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SNODO FORMATIVO TERRITORIALE LICEO SCIENTIFICO E LINGUISTICO STATALE “GALILEO GALILEI” 00053 CIVITAVECCHIA (RM) – VIA DELL’IMMACOLATA, 4 CODICE IDENTIFICATIVO DEL PROGETTO: 10.8.4.A1-FSEPON-LA-2016-7 FONDO SOCIALE EUROPEO – FSE “PNSD – OPPORTUNITA’ DI CRESCITA PROFESSIONALE”   OBIETTIVO SPECIFICO-10.8-“Diffusione della Società della conoscenza nel mondo della scuola e formazione e adozione  di approcci didattici innovativi” Azione 10.8.4 – Formazione del personale della scuola su tecnologie e approcci metodologici innovativi.</dc:title>
  <dc:creator>Maria</dc:creator>
  <cp:lastModifiedBy>DANIELE GAVAGNIN</cp:lastModifiedBy>
  <cp:revision>29</cp:revision>
  <dcterms:created xsi:type="dcterms:W3CDTF">2018-03-31T08:29:20Z</dcterms:created>
  <dcterms:modified xsi:type="dcterms:W3CDTF">2018-04-21T20:06:33Z</dcterms:modified>
</cp:coreProperties>
</file>